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498759"/>
            <a:ext cx="7477601" cy="3332798"/>
          </a:xfrm>
          <a:prstGeom prst="rect">
            <a:avLst/>
          </a:prstGeom>
          <a:noFill/>
          <a:ln/>
        </p:spPr>
        <p:txBody>
          <a:bodyPr wrap="square" rtlCol="0" anchor="t"/>
          <a:lstStyle/>
          <a:p>
            <a:pPr indent="0" marL="0">
              <a:lnSpc>
                <a:spcPts val="6561"/>
              </a:lnSpc>
              <a:buNone/>
            </a:pPr>
            <a:r>
              <a:rPr lang="en-US" sz="5249" b="1" dirty="0">
                <a:solidFill>
                  <a:srgbClr val="FFFFFF"/>
                </a:solidFill>
                <a:latin typeface="Syne" pitchFamily="34" charset="0"/>
                <a:ea typeface="Syne" pitchFamily="34" charset="-122"/>
                <a:cs typeface="Syne" pitchFamily="34" charset="-120"/>
              </a:rPr>
              <a:t>The Simpsons Characters Classification Ensemble</a:t>
            </a:r>
            <a:endParaRPr lang="en-US" sz="5249" dirty="0"/>
          </a:p>
        </p:txBody>
      </p:sp>
      <p:sp>
        <p:nvSpPr>
          <p:cNvPr id="6" name="Text 3"/>
          <p:cNvSpPr/>
          <p:nvPr/>
        </p:nvSpPr>
        <p:spPr>
          <a:xfrm>
            <a:off x="6319599" y="5164812"/>
            <a:ext cx="7477601"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An Ensemble Approach to Image Classification</a:t>
            </a:r>
            <a:endParaRPr lang="en-US" sz="1750" dirty="0"/>
          </a:p>
        </p:txBody>
      </p:sp>
      <p:sp>
        <p:nvSpPr>
          <p:cNvPr id="7" name="Text 4"/>
          <p:cNvSpPr/>
          <p:nvPr/>
        </p:nvSpPr>
        <p:spPr>
          <a:xfrm>
            <a:off x="6319599" y="5770126"/>
            <a:ext cx="7477601"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梁溢彥</a:t>
            </a:r>
            <a:endParaRPr lang="en-US" sz="1750" dirty="0"/>
          </a:p>
        </p:txBody>
      </p:sp>
      <p:sp>
        <p:nvSpPr>
          <p:cNvPr id="8" name="Text 5"/>
          <p:cNvSpPr/>
          <p:nvPr/>
        </p:nvSpPr>
        <p:spPr>
          <a:xfrm>
            <a:off x="6319599" y="6375440"/>
            <a:ext cx="7477601" cy="355402"/>
          </a:xfrm>
          <a:prstGeom prst="rect">
            <a:avLst/>
          </a:prstGeom>
          <a:noFill/>
          <a:ln/>
        </p:spPr>
        <p:txBody>
          <a:bodyPr wrap="non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312707026</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348389" y="4278868"/>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Conclusion</a:t>
            </a:r>
            <a:endParaRPr lang="en-US" sz="4374" dirty="0"/>
          </a:p>
        </p:txBody>
      </p:sp>
      <p:sp>
        <p:nvSpPr>
          <p:cNvPr id="6" name="Text 3"/>
          <p:cNvSpPr/>
          <p:nvPr/>
        </p:nvSpPr>
        <p:spPr>
          <a:xfrm>
            <a:off x="2348389" y="5306497"/>
            <a:ext cx="9933503" cy="142160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Our ensemble approach to character classification in "The Simpsons" proves highly effective, achieving superior accuracy and robustness. This research holds significant implications for analyzing character dynamics and storytelling patterns. Moving forward, we can explore further improvements and applications of our methodology.</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890123"/>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Introduction</a:t>
            </a:r>
            <a:endParaRPr lang="en-US" sz="4374" dirty="0"/>
          </a:p>
        </p:txBody>
      </p:sp>
      <p:sp>
        <p:nvSpPr>
          <p:cNvPr id="6" name="Text 3"/>
          <p:cNvSpPr/>
          <p:nvPr/>
        </p:nvSpPr>
        <p:spPr>
          <a:xfrm>
            <a:off x="833199" y="3917752"/>
            <a:ext cx="7477601" cy="142160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In this project, we explore the problem of character classification in "The Simpsons" and propose an ensemble approach to achieve accurate results. By accurately identifying characters, we can gain valuable insights into the show's dynamics and storyline.</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2348389" y="3067883"/>
            <a:ext cx="544830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Dataset Overview</a:t>
            </a:r>
            <a:endParaRPr lang="en-US" sz="4374" dirty="0"/>
          </a:p>
        </p:txBody>
      </p:sp>
      <p:sp>
        <p:nvSpPr>
          <p:cNvPr id="7" name="Text 4"/>
          <p:cNvSpPr/>
          <p:nvPr/>
        </p:nvSpPr>
        <p:spPr>
          <a:xfrm>
            <a:off x="2348389" y="4095512"/>
            <a:ext cx="9933503"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Our dataset, obtained from Kaggle, consists of a diverse collection of images featuring characters from "The Simpsons". With a significant number of classes and samples, our dataset provides a robust foundation for training and evaluation.</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874038"/>
            <a:ext cx="858774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Methodology - Models Used</a:t>
            </a:r>
            <a:endParaRPr lang="en-US" sz="4374" dirty="0"/>
          </a:p>
        </p:txBody>
      </p:sp>
      <p:sp>
        <p:nvSpPr>
          <p:cNvPr id="5" name="Text 3"/>
          <p:cNvSpPr/>
          <p:nvPr/>
        </p:nvSpPr>
        <p:spPr>
          <a:xfrm>
            <a:off x="2348389" y="2012752"/>
            <a:ext cx="9933503"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To leverage the strengths of different models, we employ an ensemble method. Our ensemble consists of the following models:</a:t>
            </a:r>
            <a:endParaRPr lang="en-US" sz="1750" dirty="0"/>
          </a:p>
        </p:txBody>
      </p:sp>
      <p:sp>
        <p:nvSpPr>
          <p:cNvPr id="6" name="Shape 4"/>
          <p:cNvSpPr/>
          <p:nvPr/>
        </p:nvSpPr>
        <p:spPr>
          <a:xfrm>
            <a:off x="2348389" y="2973467"/>
            <a:ext cx="4855726" cy="2079903"/>
          </a:xfrm>
          <a:prstGeom prst="roundRect">
            <a:avLst>
              <a:gd name="adj" fmla="val 3205"/>
            </a:avLst>
          </a:prstGeom>
          <a:solidFill>
            <a:srgbClr val="171542"/>
          </a:solidFill>
          <a:ln/>
        </p:spPr>
      </p:sp>
      <p:sp>
        <p:nvSpPr>
          <p:cNvPr id="7" name="Text 5"/>
          <p:cNvSpPr/>
          <p:nvPr/>
        </p:nvSpPr>
        <p:spPr>
          <a:xfrm>
            <a:off x="2570559" y="3195638"/>
            <a:ext cx="2346960"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EfficientNet B4</a:t>
            </a:r>
            <a:endParaRPr lang="en-US" sz="2187" dirty="0"/>
          </a:p>
        </p:txBody>
      </p:sp>
      <p:sp>
        <p:nvSpPr>
          <p:cNvPr id="8" name="Text 6"/>
          <p:cNvSpPr/>
          <p:nvPr/>
        </p:nvSpPr>
        <p:spPr>
          <a:xfrm>
            <a:off x="2570559" y="3764994"/>
            <a:ext cx="4411385"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A powerful deep learning model known for its superior performance in image classification tasks.</a:t>
            </a:r>
            <a:endParaRPr lang="en-US" sz="1750" dirty="0"/>
          </a:p>
        </p:txBody>
      </p:sp>
      <p:sp>
        <p:nvSpPr>
          <p:cNvPr id="9" name="Shape 7"/>
          <p:cNvSpPr/>
          <p:nvPr/>
        </p:nvSpPr>
        <p:spPr>
          <a:xfrm>
            <a:off x="7426285" y="2973467"/>
            <a:ext cx="4855726" cy="2079903"/>
          </a:xfrm>
          <a:prstGeom prst="roundRect">
            <a:avLst>
              <a:gd name="adj" fmla="val 3205"/>
            </a:avLst>
          </a:prstGeom>
          <a:solidFill>
            <a:srgbClr val="171542"/>
          </a:solidFill>
          <a:ln/>
        </p:spPr>
      </p:sp>
      <p:sp>
        <p:nvSpPr>
          <p:cNvPr id="10" name="Text 8"/>
          <p:cNvSpPr/>
          <p:nvPr/>
        </p:nvSpPr>
        <p:spPr>
          <a:xfrm>
            <a:off x="7648456" y="3195638"/>
            <a:ext cx="3611880"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Vision Transformer (ViT)</a:t>
            </a:r>
            <a:endParaRPr lang="en-US" sz="2187" dirty="0"/>
          </a:p>
        </p:txBody>
      </p:sp>
      <p:sp>
        <p:nvSpPr>
          <p:cNvPr id="11" name="Text 9"/>
          <p:cNvSpPr/>
          <p:nvPr/>
        </p:nvSpPr>
        <p:spPr>
          <a:xfrm>
            <a:off x="7648456" y="3764994"/>
            <a:ext cx="4411385"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An innovative transformer-based model that excels at capturing global image features.</a:t>
            </a:r>
            <a:endParaRPr lang="en-US" sz="1750" dirty="0"/>
          </a:p>
        </p:txBody>
      </p:sp>
      <p:sp>
        <p:nvSpPr>
          <p:cNvPr id="12" name="Shape 10"/>
          <p:cNvSpPr/>
          <p:nvPr/>
        </p:nvSpPr>
        <p:spPr>
          <a:xfrm>
            <a:off x="2348389" y="5275540"/>
            <a:ext cx="4855726" cy="2079903"/>
          </a:xfrm>
          <a:prstGeom prst="roundRect">
            <a:avLst>
              <a:gd name="adj" fmla="val 3205"/>
            </a:avLst>
          </a:prstGeom>
          <a:solidFill>
            <a:srgbClr val="171542"/>
          </a:solidFill>
          <a:ln/>
        </p:spPr>
      </p:sp>
      <p:sp>
        <p:nvSpPr>
          <p:cNvPr id="13" name="Text 11"/>
          <p:cNvSpPr/>
          <p:nvPr/>
        </p:nvSpPr>
        <p:spPr>
          <a:xfrm>
            <a:off x="2570559" y="5497711"/>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Focal Net</a:t>
            </a:r>
            <a:endParaRPr lang="en-US" sz="2187" dirty="0"/>
          </a:p>
        </p:txBody>
      </p:sp>
      <p:sp>
        <p:nvSpPr>
          <p:cNvPr id="14" name="Text 12"/>
          <p:cNvSpPr/>
          <p:nvPr/>
        </p:nvSpPr>
        <p:spPr>
          <a:xfrm>
            <a:off x="2570559" y="6067068"/>
            <a:ext cx="4411385"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A specialized model designed to enhance the recognition of object features.</a:t>
            </a:r>
            <a:endParaRPr lang="en-US" sz="1750" dirty="0"/>
          </a:p>
        </p:txBody>
      </p:sp>
      <p:sp>
        <p:nvSpPr>
          <p:cNvPr id="15" name="Shape 13"/>
          <p:cNvSpPr/>
          <p:nvPr/>
        </p:nvSpPr>
        <p:spPr>
          <a:xfrm>
            <a:off x="7426285" y="5275540"/>
            <a:ext cx="4855726" cy="2079903"/>
          </a:xfrm>
          <a:prstGeom prst="roundRect">
            <a:avLst>
              <a:gd name="adj" fmla="val 3205"/>
            </a:avLst>
          </a:prstGeom>
          <a:solidFill>
            <a:srgbClr val="171542"/>
          </a:solidFill>
          <a:ln/>
        </p:spPr>
      </p:sp>
      <p:sp>
        <p:nvSpPr>
          <p:cNvPr id="16" name="Text 14"/>
          <p:cNvSpPr/>
          <p:nvPr/>
        </p:nvSpPr>
        <p:spPr>
          <a:xfrm>
            <a:off x="7648456" y="5497711"/>
            <a:ext cx="2221944" cy="347186"/>
          </a:xfrm>
          <a:prstGeom prst="rect">
            <a:avLst/>
          </a:prstGeom>
          <a:noFill/>
          <a:ln/>
        </p:spPr>
        <p:txBody>
          <a:bodyPr wrap="none" rtlCol="0" anchor="t"/>
          <a:lstStyle/>
          <a:p>
            <a:pPr indent="0" marL="0">
              <a:lnSpc>
                <a:spcPts val="2734"/>
              </a:lnSpc>
              <a:buNone/>
            </a:pPr>
            <a:r>
              <a:rPr lang="en-US" sz="2187" b="1" dirty="0">
                <a:solidFill>
                  <a:srgbClr val="FFFFFF"/>
                </a:solidFill>
                <a:latin typeface="Syne" pitchFamily="34" charset="0"/>
                <a:ea typeface="Syne" pitchFamily="34" charset="-122"/>
                <a:cs typeface="Syne" pitchFamily="34" charset="-120"/>
              </a:rPr>
              <a:t>ConvNeXt V2</a:t>
            </a:r>
            <a:endParaRPr lang="en-US" sz="2187" dirty="0"/>
          </a:p>
        </p:txBody>
      </p:sp>
      <p:sp>
        <p:nvSpPr>
          <p:cNvPr id="17" name="Text 15"/>
          <p:cNvSpPr/>
          <p:nvPr/>
        </p:nvSpPr>
        <p:spPr>
          <a:xfrm>
            <a:off x="7648456" y="6067068"/>
            <a:ext cx="4411385"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A state-of-the-art convolutional neural network model optimized for accuracy and efficiency.</a:t>
            </a:r>
            <a:endParaRPr lang="en-US" sz="1750" dirty="0"/>
          </a:p>
        </p:txBody>
      </p:sp>
      <p:pic>
        <p:nvPicPr>
          <p:cNvPr id="1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890123"/>
            <a:ext cx="600456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Data Preprocessing</a:t>
            </a:r>
            <a:endParaRPr lang="en-US" sz="4374" dirty="0"/>
          </a:p>
        </p:txBody>
      </p:sp>
      <p:sp>
        <p:nvSpPr>
          <p:cNvPr id="6" name="Text 3"/>
          <p:cNvSpPr/>
          <p:nvPr/>
        </p:nvSpPr>
        <p:spPr>
          <a:xfrm>
            <a:off x="6319599" y="3917752"/>
            <a:ext cx="7477601" cy="142160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To improve model performance and generalization, we apply various data augmentation techniques, such as random crops, flips, and rotations. Additionally, we perform resizing and normalization to ensure consistency and optimal input for our models.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890123"/>
            <a:ext cx="5798820"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Ensemble Strategy</a:t>
            </a:r>
            <a:endParaRPr lang="en-US" sz="4374" dirty="0"/>
          </a:p>
        </p:txBody>
      </p:sp>
      <p:sp>
        <p:nvSpPr>
          <p:cNvPr id="6" name="Text 3"/>
          <p:cNvSpPr/>
          <p:nvPr/>
        </p:nvSpPr>
        <p:spPr>
          <a:xfrm>
            <a:off x="833199" y="3917752"/>
            <a:ext cx="7477601" cy="1421606"/>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Our ensemble method combines the individual model probabilities to make the final prediction. Using a weighted voting mechanism based on model performance, we achieve optimal accuracy and robustness in character classification.</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0195"/>
          </a:xfrm>
          <a:prstGeom prst="rect">
            <a:avLst/>
          </a:prstGeom>
          <a:solidFill>
            <a:srgbClr val="0C0A33"/>
          </a:solidFill>
          <a:ln/>
        </p:spPr>
      </p:sp>
      <p:sp>
        <p:nvSpPr>
          <p:cNvPr id="4" name="Text 2"/>
          <p:cNvSpPr/>
          <p:nvPr/>
        </p:nvSpPr>
        <p:spPr>
          <a:xfrm>
            <a:off x="3746183" y="438983"/>
            <a:ext cx="3193256" cy="498991"/>
          </a:xfrm>
          <a:prstGeom prst="rect">
            <a:avLst/>
          </a:prstGeom>
          <a:noFill/>
          <a:ln/>
        </p:spPr>
        <p:txBody>
          <a:bodyPr wrap="none" rtlCol="0" anchor="t"/>
          <a:lstStyle/>
          <a:p>
            <a:pPr indent="0" marL="0">
              <a:lnSpc>
                <a:spcPts val="3929"/>
              </a:lnSpc>
              <a:buNone/>
            </a:pPr>
            <a:r>
              <a:rPr lang="en-US" sz="3143" b="1" dirty="0">
                <a:solidFill>
                  <a:srgbClr val="FFFFFF"/>
                </a:solidFill>
                <a:latin typeface="Syne" pitchFamily="34" charset="0"/>
                <a:ea typeface="Syne" pitchFamily="34" charset="-122"/>
                <a:cs typeface="Syne" pitchFamily="34" charset="-120"/>
              </a:rPr>
              <a:t>Training</a:t>
            </a:r>
            <a:endParaRPr lang="en-US" sz="3143" dirty="0"/>
          </a:p>
        </p:txBody>
      </p:sp>
      <p:sp>
        <p:nvSpPr>
          <p:cNvPr id="5" name="Text 3"/>
          <p:cNvSpPr/>
          <p:nvPr/>
        </p:nvSpPr>
        <p:spPr>
          <a:xfrm>
            <a:off x="3746183" y="1257300"/>
            <a:ext cx="7137916" cy="766167"/>
          </a:xfrm>
          <a:prstGeom prst="rect">
            <a:avLst/>
          </a:prstGeom>
          <a:noFill/>
          <a:ln/>
        </p:spPr>
        <p:txBody>
          <a:bodyPr wrap="square" rtlCol="0" anchor="t"/>
          <a:lstStyle/>
          <a:p>
            <a:pPr indent="0" marL="0">
              <a:lnSpc>
                <a:spcPts val="2012"/>
              </a:lnSpc>
              <a:buNone/>
            </a:pPr>
            <a:r>
              <a:rPr lang="en-US" sz="1257" dirty="0">
                <a:solidFill>
                  <a:srgbClr val="D9E1FF"/>
                </a:solidFill>
                <a:latin typeface="Arimo" pitchFamily="34" charset="0"/>
                <a:ea typeface="Arimo" pitchFamily="34" charset="-122"/>
                <a:cs typeface="Arimo" pitchFamily="34" charset="-120"/>
              </a:rPr>
              <a:t>During training, each model undergoes an extensive process of optimization, adjusting hyperparameters, and fine-tuning. The training duration depends on the complexity of the model architecture, but we ensure thorough training for reliable results.</a:t>
            </a:r>
            <a:endParaRPr lang="en-US" sz="1257" dirty="0"/>
          </a:p>
        </p:txBody>
      </p:sp>
      <p:sp>
        <p:nvSpPr>
          <p:cNvPr id="6" name="Shape 4"/>
          <p:cNvSpPr/>
          <p:nvPr/>
        </p:nvSpPr>
        <p:spPr>
          <a:xfrm>
            <a:off x="3975735" y="2203013"/>
            <a:ext cx="19883" cy="5588198"/>
          </a:xfrm>
          <a:prstGeom prst="rect">
            <a:avLst/>
          </a:prstGeom>
          <a:solidFill>
            <a:srgbClr val="8061FF"/>
          </a:solidFill>
          <a:ln/>
        </p:spPr>
      </p:sp>
      <p:sp>
        <p:nvSpPr>
          <p:cNvPr id="7" name="Shape 5"/>
          <p:cNvSpPr/>
          <p:nvPr/>
        </p:nvSpPr>
        <p:spPr>
          <a:xfrm>
            <a:off x="4165223" y="2497276"/>
            <a:ext cx="558760" cy="19883"/>
          </a:xfrm>
          <a:prstGeom prst="rect">
            <a:avLst/>
          </a:prstGeom>
          <a:solidFill>
            <a:srgbClr val="8061FF"/>
          </a:solidFill>
          <a:ln/>
        </p:spPr>
      </p:sp>
      <p:sp>
        <p:nvSpPr>
          <p:cNvPr id="8" name="Shape 6"/>
          <p:cNvSpPr/>
          <p:nvPr/>
        </p:nvSpPr>
        <p:spPr>
          <a:xfrm>
            <a:off x="3806011" y="2327672"/>
            <a:ext cx="359212" cy="359212"/>
          </a:xfrm>
          <a:prstGeom prst="roundRect">
            <a:avLst>
              <a:gd name="adj" fmla="val 13335"/>
            </a:avLst>
          </a:prstGeom>
          <a:solidFill>
            <a:srgbClr val="171542"/>
          </a:solidFill>
          <a:ln/>
        </p:spPr>
      </p:sp>
      <p:sp>
        <p:nvSpPr>
          <p:cNvPr id="9" name="Text 7"/>
          <p:cNvSpPr/>
          <p:nvPr/>
        </p:nvSpPr>
        <p:spPr>
          <a:xfrm>
            <a:off x="3939838" y="2357557"/>
            <a:ext cx="91440" cy="299442"/>
          </a:xfrm>
          <a:prstGeom prst="rect">
            <a:avLst/>
          </a:prstGeom>
          <a:noFill/>
          <a:ln/>
        </p:spPr>
        <p:txBody>
          <a:bodyPr wrap="none" rtlCol="0" anchor="t"/>
          <a:lstStyle/>
          <a:p>
            <a:pPr algn="ctr" indent="0" marL="0">
              <a:lnSpc>
                <a:spcPts val="2357"/>
              </a:lnSpc>
              <a:buNone/>
            </a:pPr>
            <a:r>
              <a:rPr lang="en-US" sz="1886" b="1" dirty="0">
                <a:solidFill>
                  <a:srgbClr val="FFFFFF"/>
                </a:solidFill>
                <a:latin typeface="Syne" pitchFamily="34" charset="0"/>
                <a:ea typeface="Syne" pitchFamily="34" charset="-122"/>
                <a:cs typeface="Syne" pitchFamily="34" charset="-120"/>
              </a:rPr>
              <a:t>1</a:t>
            </a:r>
            <a:endParaRPr lang="en-US" sz="1886" dirty="0"/>
          </a:p>
        </p:txBody>
      </p:sp>
      <p:sp>
        <p:nvSpPr>
          <p:cNvPr id="10" name="Text 8"/>
          <p:cNvSpPr/>
          <p:nvPr/>
        </p:nvSpPr>
        <p:spPr>
          <a:xfrm>
            <a:off x="4863703" y="2362676"/>
            <a:ext cx="2606040" cy="249436"/>
          </a:xfrm>
          <a:prstGeom prst="rect">
            <a:avLst/>
          </a:prstGeom>
          <a:noFill/>
          <a:ln/>
        </p:spPr>
        <p:txBody>
          <a:bodyPr wrap="none" rtlCol="0" anchor="t"/>
          <a:lstStyle/>
          <a:p>
            <a:pPr algn="l" indent="0" marL="0">
              <a:lnSpc>
                <a:spcPts val="1964"/>
              </a:lnSpc>
              <a:buNone/>
            </a:pPr>
            <a:r>
              <a:rPr lang="en-US" sz="1571" b="1" dirty="0">
                <a:solidFill>
                  <a:srgbClr val="FFFFFF"/>
                </a:solidFill>
                <a:latin typeface="Syne" pitchFamily="34" charset="0"/>
                <a:ea typeface="Syne" pitchFamily="34" charset="-122"/>
                <a:cs typeface="Syne" pitchFamily="34" charset="-120"/>
              </a:rPr>
              <a:t>EfficientNet B4 Training</a:t>
            </a:r>
            <a:endParaRPr lang="en-US" sz="1571" dirty="0"/>
          </a:p>
        </p:txBody>
      </p:sp>
      <p:sp>
        <p:nvSpPr>
          <p:cNvPr id="11" name="Text 9"/>
          <p:cNvSpPr/>
          <p:nvPr/>
        </p:nvSpPr>
        <p:spPr>
          <a:xfrm>
            <a:off x="4863703" y="2771775"/>
            <a:ext cx="6020395" cy="510778"/>
          </a:xfrm>
          <a:prstGeom prst="rect">
            <a:avLst/>
          </a:prstGeom>
          <a:noFill/>
          <a:ln/>
        </p:spPr>
        <p:txBody>
          <a:bodyPr wrap="square" rtlCol="0" anchor="t"/>
          <a:lstStyle/>
          <a:p>
            <a:pPr algn="l" indent="0" marL="0">
              <a:lnSpc>
                <a:spcPts val="2012"/>
              </a:lnSpc>
              <a:buNone/>
            </a:pPr>
            <a:r>
              <a:rPr lang="en-US" sz="1257" dirty="0">
                <a:solidFill>
                  <a:srgbClr val="D9E1FF"/>
                </a:solidFill>
                <a:latin typeface="Arimo" pitchFamily="34" charset="0"/>
                <a:ea typeface="Arimo" pitchFamily="34" charset="-122"/>
                <a:cs typeface="Arimo" pitchFamily="34" charset="-120"/>
              </a:rPr>
              <a:t>Hyperparameters optimized for EfficientNet B4 along with a training duration of 3.2 hours.</a:t>
            </a:r>
            <a:endParaRPr lang="en-US" sz="1257" dirty="0"/>
          </a:p>
        </p:txBody>
      </p:sp>
      <p:sp>
        <p:nvSpPr>
          <p:cNvPr id="12" name="Shape 10"/>
          <p:cNvSpPr/>
          <p:nvPr/>
        </p:nvSpPr>
        <p:spPr>
          <a:xfrm>
            <a:off x="4165223" y="3934242"/>
            <a:ext cx="558760" cy="19883"/>
          </a:xfrm>
          <a:prstGeom prst="rect">
            <a:avLst/>
          </a:prstGeom>
          <a:solidFill>
            <a:srgbClr val="8061FF"/>
          </a:solidFill>
          <a:ln/>
        </p:spPr>
      </p:sp>
      <p:sp>
        <p:nvSpPr>
          <p:cNvPr id="13" name="Shape 11"/>
          <p:cNvSpPr/>
          <p:nvPr/>
        </p:nvSpPr>
        <p:spPr>
          <a:xfrm>
            <a:off x="3806011" y="3764637"/>
            <a:ext cx="359212" cy="359212"/>
          </a:xfrm>
          <a:prstGeom prst="roundRect">
            <a:avLst>
              <a:gd name="adj" fmla="val 13335"/>
            </a:avLst>
          </a:prstGeom>
          <a:solidFill>
            <a:srgbClr val="171542"/>
          </a:solidFill>
          <a:ln/>
        </p:spPr>
      </p:sp>
      <p:sp>
        <p:nvSpPr>
          <p:cNvPr id="14" name="Text 12"/>
          <p:cNvSpPr/>
          <p:nvPr/>
        </p:nvSpPr>
        <p:spPr>
          <a:xfrm>
            <a:off x="3909358" y="3794522"/>
            <a:ext cx="152400" cy="299442"/>
          </a:xfrm>
          <a:prstGeom prst="rect">
            <a:avLst/>
          </a:prstGeom>
          <a:noFill/>
          <a:ln/>
        </p:spPr>
        <p:txBody>
          <a:bodyPr wrap="none" rtlCol="0" anchor="t"/>
          <a:lstStyle/>
          <a:p>
            <a:pPr algn="ctr" indent="0" marL="0">
              <a:lnSpc>
                <a:spcPts val="2357"/>
              </a:lnSpc>
              <a:buNone/>
            </a:pPr>
            <a:r>
              <a:rPr lang="en-US" sz="1886" b="1" dirty="0">
                <a:solidFill>
                  <a:srgbClr val="FFFFFF"/>
                </a:solidFill>
                <a:latin typeface="Syne" pitchFamily="34" charset="0"/>
                <a:ea typeface="Syne" pitchFamily="34" charset="-122"/>
                <a:cs typeface="Syne" pitchFamily="34" charset="-120"/>
              </a:rPr>
              <a:t>2</a:t>
            </a:r>
            <a:endParaRPr lang="en-US" sz="1886" dirty="0"/>
          </a:p>
        </p:txBody>
      </p:sp>
      <p:sp>
        <p:nvSpPr>
          <p:cNvPr id="15" name="Text 13"/>
          <p:cNvSpPr/>
          <p:nvPr/>
        </p:nvSpPr>
        <p:spPr>
          <a:xfrm>
            <a:off x="4863703" y="3799642"/>
            <a:ext cx="3520440" cy="249436"/>
          </a:xfrm>
          <a:prstGeom prst="rect">
            <a:avLst/>
          </a:prstGeom>
          <a:noFill/>
          <a:ln/>
        </p:spPr>
        <p:txBody>
          <a:bodyPr wrap="none" rtlCol="0" anchor="t"/>
          <a:lstStyle/>
          <a:p>
            <a:pPr algn="l" indent="0" marL="0">
              <a:lnSpc>
                <a:spcPts val="1964"/>
              </a:lnSpc>
              <a:buNone/>
            </a:pPr>
            <a:r>
              <a:rPr lang="en-US" sz="1571" b="1" dirty="0">
                <a:solidFill>
                  <a:srgbClr val="FFFFFF"/>
                </a:solidFill>
                <a:latin typeface="Syne" pitchFamily="34" charset="0"/>
                <a:ea typeface="Syne" pitchFamily="34" charset="-122"/>
                <a:cs typeface="Syne" pitchFamily="34" charset="-120"/>
              </a:rPr>
              <a:t>Vision Transformer (ViT) Training</a:t>
            </a:r>
            <a:endParaRPr lang="en-US" sz="1571" dirty="0"/>
          </a:p>
        </p:txBody>
      </p:sp>
      <p:sp>
        <p:nvSpPr>
          <p:cNvPr id="16" name="Text 14"/>
          <p:cNvSpPr/>
          <p:nvPr/>
        </p:nvSpPr>
        <p:spPr>
          <a:xfrm>
            <a:off x="4863703" y="4208740"/>
            <a:ext cx="6020395" cy="510778"/>
          </a:xfrm>
          <a:prstGeom prst="rect">
            <a:avLst/>
          </a:prstGeom>
          <a:noFill/>
          <a:ln/>
        </p:spPr>
        <p:txBody>
          <a:bodyPr wrap="square" rtlCol="0" anchor="t"/>
          <a:lstStyle/>
          <a:p>
            <a:pPr algn="l" indent="0" marL="0">
              <a:lnSpc>
                <a:spcPts val="2012"/>
              </a:lnSpc>
              <a:buNone/>
            </a:pPr>
            <a:r>
              <a:rPr lang="en-US" sz="1257" dirty="0">
                <a:solidFill>
                  <a:srgbClr val="D9E1FF"/>
                </a:solidFill>
                <a:latin typeface="Arimo" pitchFamily="34" charset="0"/>
                <a:ea typeface="Arimo" pitchFamily="34" charset="-122"/>
                <a:cs typeface="Arimo" pitchFamily="34" charset="-120"/>
              </a:rPr>
              <a:t>ViT model training involved fine-tuning and adjusting hyperparameters. The training process lasted 4.5 hours.</a:t>
            </a:r>
            <a:endParaRPr lang="en-US" sz="1257" dirty="0"/>
          </a:p>
        </p:txBody>
      </p:sp>
      <p:sp>
        <p:nvSpPr>
          <p:cNvPr id="17" name="Shape 15"/>
          <p:cNvSpPr/>
          <p:nvPr/>
        </p:nvSpPr>
        <p:spPr>
          <a:xfrm>
            <a:off x="4165223" y="5371207"/>
            <a:ext cx="558760" cy="19883"/>
          </a:xfrm>
          <a:prstGeom prst="rect">
            <a:avLst/>
          </a:prstGeom>
          <a:solidFill>
            <a:srgbClr val="8061FF"/>
          </a:solidFill>
          <a:ln/>
        </p:spPr>
      </p:sp>
      <p:sp>
        <p:nvSpPr>
          <p:cNvPr id="18" name="Shape 16"/>
          <p:cNvSpPr/>
          <p:nvPr/>
        </p:nvSpPr>
        <p:spPr>
          <a:xfrm>
            <a:off x="3806011" y="5201603"/>
            <a:ext cx="359212" cy="359212"/>
          </a:xfrm>
          <a:prstGeom prst="roundRect">
            <a:avLst>
              <a:gd name="adj" fmla="val 13335"/>
            </a:avLst>
          </a:prstGeom>
          <a:solidFill>
            <a:srgbClr val="171542"/>
          </a:solidFill>
          <a:ln/>
        </p:spPr>
      </p:sp>
      <p:sp>
        <p:nvSpPr>
          <p:cNvPr id="19" name="Text 17"/>
          <p:cNvSpPr/>
          <p:nvPr/>
        </p:nvSpPr>
        <p:spPr>
          <a:xfrm>
            <a:off x="3909358" y="5231487"/>
            <a:ext cx="152400" cy="299442"/>
          </a:xfrm>
          <a:prstGeom prst="rect">
            <a:avLst/>
          </a:prstGeom>
          <a:noFill/>
          <a:ln/>
        </p:spPr>
        <p:txBody>
          <a:bodyPr wrap="none" rtlCol="0" anchor="t"/>
          <a:lstStyle/>
          <a:p>
            <a:pPr algn="ctr" indent="0" marL="0">
              <a:lnSpc>
                <a:spcPts val="2357"/>
              </a:lnSpc>
              <a:buNone/>
            </a:pPr>
            <a:r>
              <a:rPr lang="en-US" sz="1886" b="1" dirty="0">
                <a:solidFill>
                  <a:srgbClr val="FFFFFF"/>
                </a:solidFill>
                <a:latin typeface="Syne" pitchFamily="34" charset="0"/>
                <a:ea typeface="Syne" pitchFamily="34" charset="-122"/>
                <a:cs typeface="Syne" pitchFamily="34" charset="-120"/>
              </a:rPr>
              <a:t>3</a:t>
            </a:r>
            <a:endParaRPr lang="en-US" sz="1886" dirty="0"/>
          </a:p>
        </p:txBody>
      </p:sp>
      <p:sp>
        <p:nvSpPr>
          <p:cNvPr id="20" name="Text 18"/>
          <p:cNvSpPr/>
          <p:nvPr/>
        </p:nvSpPr>
        <p:spPr>
          <a:xfrm>
            <a:off x="4863703" y="5236607"/>
            <a:ext cx="1981200" cy="249436"/>
          </a:xfrm>
          <a:prstGeom prst="rect">
            <a:avLst/>
          </a:prstGeom>
          <a:noFill/>
          <a:ln/>
        </p:spPr>
        <p:txBody>
          <a:bodyPr wrap="none" rtlCol="0" anchor="t"/>
          <a:lstStyle/>
          <a:p>
            <a:pPr algn="l" indent="0" marL="0">
              <a:lnSpc>
                <a:spcPts val="1964"/>
              </a:lnSpc>
              <a:buNone/>
            </a:pPr>
            <a:r>
              <a:rPr lang="en-US" sz="1571" b="1" dirty="0">
                <a:solidFill>
                  <a:srgbClr val="FFFFFF"/>
                </a:solidFill>
                <a:latin typeface="Syne" pitchFamily="34" charset="0"/>
                <a:ea typeface="Syne" pitchFamily="34" charset="-122"/>
                <a:cs typeface="Syne" pitchFamily="34" charset="-120"/>
              </a:rPr>
              <a:t>Focal Net Training</a:t>
            </a:r>
            <a:endParaRPr lang="en-US" sz="1571" dirty="0"/>
          </a:p>
        </p:txBody>
      </p:sp>
      <p:sp>
        <p:nvSpPr>
          <p:cNvPr id="21" name="Text 19"/>
          <p:cNvSpPr/>
          <p:nvPr/>
        </p:nvSpPr>
        <p:spPr>
          <a:xfrm>
            <a:off x="4863703" y="5645706"/>
            <a:ext cx="6020395" cy="510778"/>
          </a:xfrm>
          <a:prstGeom prst="rect">
            <a:avLst/>
          </a:prstGeom>
          <a:noFill/>
          <a:ln/>
        </p:spPr>
        <p:txBody>
          <a:bodyPr wrap="square" rtlCol="0" anchor="t"/>
          <a:lstStyle/>
          <a:p>
            <a:pPr algn="l" indent="0" marL="0">
              <a:lnSpc>
                <a:spcPts val="2012"/>
              </a:lnSpc>
              <a:buNone/>
            </a:pPr>
            <a:r>
              <a:rPr lang="en-US" sz="1257" dirty="0">
                <a:solidFill>
                  <a:srgbClr val="D9E1FF"/>
                </a:solidFill>
                <a:latin typeface="Arimo" pitchFamily="34" charset="0"/>
                <a:ea typeface="Arimo" pitchFamily="34" charset="-122"/>
                <a:cs typeface="Arimo" pitchFamily="34" charset="-120"/>
              </a:rPr>
              <a:t>Focal Net was trained using an optimized set of hyperparameters. It achieved convergence within 3.3 hours.</a:t>
            </a:r>
            <a:endParaRPr lang="en-US" sz="1257" dirty="0"/>
          </a:p>
        </p:txBody>
      </p:sp>
      <p:sp>
        <p:nvSpPr>
          <p:cNvPr id="22" name="Shape 20"/>
          <p:cNvSpPr/>
          <p:nvPr/>
        </p:nvSpPr>
        <p:spPr>
          <a:xfrm>
            <a:off x="4165223" y="6808172"/>
            <a:ext cx="558760" cy="19883"/>
          </a:xfrm>
          <a:prstGeom prst="rect">
            <a:avLst/>
          </a:prstGeom>
          <a:solidFill>
            <a:srgbClr val="8061FF"/>
          </a:solidFill>
          <a:ln/>
        </p:spPr>
      </p:sp>
      <p:sp>
        <p:nvSpPr>
          <p:cNvPr id="23" name="Shape 21"/>
          <p:cNvSpPr/>
          <p:nvPr/>
        </p:nvSpPr>
        <p:spPr>
          <a:xfrm>
            <a:off x="3806011" y="6638568"/>
            <a:ext cx="359212" cy="359212"/>
          </a:xfrm>
          <a:prstGeom prst="roundRect">
            <a:avLst>
              <a:gd name="adj" fmla="val 13335"/>
            </a:avLst>
          </a:prstGeom>
          <a:solidFill>
            <a:srgbClr val="171542"/>
          </a:solidFill>
          <a:ln/>
        </p:spPr>
      </p:sp>
      <p:sp>
        <p:nvSpPr>
          <p:cNvPr id="24" name="Text 22"/>
          <p:cNvSpPr/>
          <p:nvPr/>
        </p:nvSpPr>
        <p:spPr>
          <a:xfrm>
            <a:off x="3901738" y="6668453"/>
            <a:ext cx="167640" cy="299442"/>
          </a:xfrm>
          <a:prstGeom prst="rect">
            <a:avLst/>
          </a:prstGeom>
          <a:noFill/>
          <a:ln/>
        </p:spPr>
        <p:txBody>
          <a:bodyPr wrap="none" rtlCol="0" anchor="t"/>
          <a:lstStyle/>
          <a:p>
            <a:pPr algn="ctr" indent="0" marL="0">
              <a:lnSpc>
                <a:spcPts val="2357"/>
              </a:lnSpc>
              <a:buNone/>
            </a:pPr>
            <a:r>
              <a:rPr lang="en-US" sz="1886" b="1" dirty="0">
                <a:solidFill>
                  <a:srgbClr val="FFFFFF"/>
                </a:solidFill>
                <a:latin typeface="Syne" pitchFamily="34" charset="0"/>
                <a:ea typeface="Syne" pitchFamily="34" charset="-122"/>
                <a:cs typeface="Syne" pitchFamily="34" charset="-120"/>
              </a:rPr>
              <a:t>4</a:t>
            </a:r>
            <a:endParaRPr lang="en-US" sz="1886" dirty="0"/>
          </a:p>
        </p:txBody>
      </p:sp>
      <p:sp>
        <p:nvSpPr>
          <p:cNvPr id="25" name="Text 23"/>
          <p:cNvSpPr/>
          <p:nvPr/>
        </p:nvSpPr>
        <p:spPr>
          <a:xfrm>
            <a:off x="4863703" y="6673572"/>
            <a:ext cx="2369820" cy="249436"/>
          </a:xfrm>
          <a:prstGeom prst="rect">
            <a:avLst/>
          </a:prstGeom>
          <a:noFill/>
          <a:ln/>
        </p:spPr>
        <p:txBody>
          <a:bodyPr wrap="none" rtlCol="0" anchor="t"/>
          <a:lstStyle/>
          <a:p>
            <a:pPr algn="l" indent="0" marL="0">
              <a:lnSpc>
                <a:spcPts val="1964"/>
              </a:lnSpc>
              <a:buNone/>
            </a:pPr>
            <a:r>
              <a:rPr lang="en-US" sz="1571" b="1" dirty="0">
                <a:solidFill>
                  <a:srgbClr val="FFFFFF"/>
                </a:solidFill>
                <a:latin typeface="Syne" pitchFamily="34" charset="0"/>
                <a:ea typeface="Syne" pitchFamily="34" charset="-122"/>
                <a:cs typeface="Syne" pitchFamily="34" charset="-120"/>
              </a:rPr>
              <a:t>ConvNeXt V2 Training</a:t>
            </a:r>
            <a:endParaRPr lang="en-US" sz="1571" dirty="0"/>
          </a:p>
        </p:txBody>
      </p:sp>
      <p:sp>
        <p:nvSpPr>
          <p:cNvPr id="26" name="Text 24"/>
          <p:cNvSpPr/>
          <p:nvPr/>
        </p:nvSpPr>
        <p:spPr>
          <a:xfrm>
            <a:off x="4863703" y="7082671"/>
            <a:ext cx="6020395" cy="510778"/>
          </a:xfrm>
          <a:prstGeom prst="rect">
            <a:avLst/>
          </a:prstGeom>
          <a:noFill/>
          <a:ln/>
        </p:spPr>
        <p:txBody>
          <a:bodyPr wrap="square" rtlCol="0" anchor="t"/>
          <a:lstStyle/>
          <a:p>
            <a:pPr algn="l" indent="0" marL="0">
              <a:lnSpc>
                <a:spcPts val="2012"/>
              </a:lnSpc>
              <a:buNone/>
            </a:pPr>
            <a:r>
              <a:rPr lang="en-US" sz="1257" dirty="0">
                <a:solidFill>
                  <a:srgbClr val="D9E1FF"/>
                </a:solidFill>
                <a:latin typeface="Arimo" pitchFamily="34" charset="0"/>
                <a:ea typeface="Arimo" pitchFamily="34" charset="-122"/>
                <a:cs typeface="Arimo" pitchFamily="34" charset="-120"/>
              </a:rPr>
              <a:t>The training process of ConvNeXt V2 involved fine-tuning the model with a duration of 4 hours.</a:t>
            </a:r>
            <a:endParaRPr lang="en-US" sz="1257" dirty="0"/>
          </a:p>
        </p:txBody>
      </p:sp>
      <p:pic>
        <p:nvPicPr>
          <p:cNvPr id="2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898338"/>
            <a:ext cx="7477601" cy="1388745"/>
          </a:xfrm>
          <a:prstGeom prst="rect">
            <a:avLst/>
          </a:prstGeom>
          <a:noFill/>
          <a:ln/>
        </p:spPr>
        <p:txBody>
          <a:bodyPr wrap="squar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Inference and Evaluation</a:t>
            </a:r>
            <a:endParaRPr lang="en-US" sz="4374" dirty="0"/>
          </a:p>
        </p:txBody>
      </p:sp>
      <p:sp>
        <p:nvSpPr>
          <p:cNvPr id="6" name="Text 3"/>
          <p:cNvSpPr/>
          <p:nvPr/>
        </p:nvSpPr>
        <p:spPr>
          <a:xfrm>
            <a:off x="833199" y="4620339"/>
            <a:ext cx="7477601" cy="710803"/>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For inference, we can take a look of the efficient net's kernal,let's see what does it capture.</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2348389" y="625078"/>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Results</a:t>
            </a:r>
            <a:endParaRPr lang="en-US" sz="4374" dirty="0"/>
          </a:p>
        </p:txBody>
      </p:sp>
      <p:sp>
        <p:nvSpPr>
          <p:cNvPr id="5" name="Text 3"/>
          <p:cNvSpPr/>
          <p:nvPr/>
        </p:nvSpPr>
        <p:spPr>
          <a:xfrm>
            <a:off x="2348389" y="1763792"/>
            <a:ext cx="9933503"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We compare the performance of individual models against our ensemble approach. The ensemble consistently outperforms the individual models, achieving exceptional classification accuracy, as demonstrated by the following graphs and charts.</a:t>
            </a:r>
            <a:endParaRPr lang="en-US" sz="1750" dirty="0"/>
          </a:p>
        </p:txBody>
      </p:sp>
      <p:pic>
        <p:nvPicPr>
          <p:cNvPr id="6" name="Image 0" descr="preencoded.png">    </p:cNvPr>
          <p:cNvPicPr>
            <a:picLocks noChangeAspect="1"/>
          </p:cNvPicPr>
          <p:nvPr/>
        </p:nvPicPr>
        <p:blipFill>
          <a:blip r:embed="rId1"/>
          <a:stretch>
            <a:fillRect/>
          </a:stretch>
        </p:blipFill>
        <p:spPr>
          <a:xfrm>
            <a:off x="2348389" y="3079909"/>
            <a:ext cx="4800124" cy="2966680"/>
          </a:xfrm>
          <a:prstGeom prst="rect">
            <a:avLst/>
          </a:prstGeom>
        </p:spPr>
      </p:pic>
      <p:sp>
        <p:nvSpPr>
          <p:cNvPr id="7" name="Text 4"/>
          <p:cNvSpPr/>
          <p:nvPr/>
        </p:nvSpPr>
        <p:spPr>
          <a:xfrm>
            <a:off x="2348389" y="6324243"/>
            <a:ext cx="3992880"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Performance Comparison</a:t>
            </a:r>
            <a:endParaRPr lang="en-US" sz="2187" dirty="0"/>
          </a:p>
        </p:txBody>
      </p:sp>
      <p:sp>
        <p:nvSpPr>
          <p:cNvPr id="8" name="Text 5"/>
          <p:cNvSpPr/>
          <p:nvPr/>
        </p:nvSpPr>
        <p:spPr>
          <a:xfrm>
            <a:off x="2348389" y="6893600"/>
            <a:ext cx="4800124" cy="710803"/>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Graph showcasing the superior performance of the ensemble over individual models.</a:t>
            </a:r>
            <a:endParaRPr lang="en-US" sz="1750" dirty="0"/>
          </a:p>
        </p:txBody>
      </p:sp>
      <p:pic>
        <p:nvPicPr>
          <p:cNvPr id="9" name="Image 1" descr="preencoded.png">    </p:cNvPr>
          <p:cNvPicPr>
            <a:picLocks noChangeAspect="1"/>
          </p:cNvPicPr>
          <p:nvPr/>
        </p:nvPicPr>
        <p:blipFill>
          <a:blip r:embed="rId2"/>
          <a:stretch>
            <a:fillRect/>
          </a:stretch>
        </p:blipFill>
        <p:spPr>
          <a:xfrm>
            <a:off x="7481768" y="3079909"/>
            <a:ext cx="4800124" cy="2966680"/>
          </a:xfrm>
          <a:prstGeom prst="rect">
            <a:avLst/>
          </a:prstGeom>
        </p:spPr>
      </p:pic>
      <p:sp>
        <p:nvSpPr>
          <p:cNvPr id="10" name="Text 6"/>
          <p:cNvSpPr/>
          <p:nvPr/>
        </p:nvSpPr>
        <p:spPr>
          <a:xfrm>
            <a:off x="7481768" y="6324243"/>
            <a:ext cx="3642360" cy="347186"/>
          </a:xfrm>
          <a:prstGeom prst="rect">
            <a:avLst/>
          </a:prstGeom>
          <a:noFill/>
          <a:ln/>
        </p:spPr>
        <p:txBody>
          <a:bodyPr wrap="none" rtlCol="0" anchor="t"/>
          <a:lstStyle/>
          <a:p>
            <a:pPr algn="l" indent="0" marL="0">
              <a:lnSpc>
                <a:spcPts val="2734"/>
              </a:lnSpc>
              <a:buNone/>
            </a:pPr>
            <a:r>
              <a:rPr lang="en-US" sz="2187" b="1" dirty="0">
                <a:solidFill>
                  <a:srgbClr val="FFFFFF"/>
                </a:solidFill>
                <a:latin typeface="Syne" pitchFamily="34" charset="0"/>
                <a:ea typeface="Syne" pitchFamily="34" charset="-122"/>
                <a:cs typeface="Syne" pitchFamily="34" charset="-120"/>
              </a:rPr>
              <a:t>Ensemble Performance</a:t>
            </a:r>
            <a:endParaRPr lang="en-US" sz="2187" dirty="0"/>
          </a:p>
        </p:txBody>
      </p:sp>
      <p:sp>
        <p:nvSpPr>
          <p:cNvPr id="11" name="Text 7"/>
          <p:cNvSpPr/>
          <p:nvPr/>
        </p:nvSpPr>
        <p:spPr>
          <a:xfrm>
            <a:off x="7481768" y="6893600"/>
            <a:ext cx="4800124" cy="710803"/>
          </a:xfrm>
          <a:prstGeom prst="rect">
            <a:avLst/>
          </a:prstGeom>
          <a:noFill/>
          <a:ln/>
        </p:spPr>
        <p:txBody>
          <a:bodyPr wrap="square" rtlCol="0" anchor="t"/>
          <a:lstStyle/>
          <a:p>
            <a:pPr algn="l" indent="0" marL="0">
              <a:lnSpc>
                <a:spcPts val="2799"/>
              </a:lnSpc>
              <a:buNone/>
            </a:pPr>
            <a:r>
              <a:rPr lang="en-US" sz="1750" dirty="0">
                <a:solidFill>
                  <a:srgbClr val="D9E1FF"/>
                </a:solidFill>
                <a:latin typeface="Arimo" pitchFamily="34" charset="0"/>
                <a:ea typeface="Arimo" pitchFamily="34" charset="-122"/>
                <a:cs typeface="Arimo" pitchFamily="34" charset="-120"/>
              </a:rPr>
              <a:t>Chart illustrating the accuracy on kaggle achieved by our ensemble approach.</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2023-11-04T15:30:45Z</dcterms:created>
  <dcterms:modified xsi:type="dcterms:W3CDTF">2023-11-04T15:30:45Z</dcterms:modified>
</cp:coreProperties>
</file>